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Open Sauce" panose="02010600030101010101" charset="0"/>
      <p:regular r:id="rId16"/>
    </p:embeddedFont>
    <p:embeddedFont>
      <p:font typeface="Open Sauce Bold" panose="02010600030101010101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378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m/search?q=Near-Infrared&amp;sca_esv=ec9d3b8357a6f1a1&amp;sxsrf=AE3TifMhNUmj3GXABVQ3jNx3GxWu_XkU2g%3A1765235231161&amp;source=hp&amp;ei=H1o3aZ2hCI_CkPIP6JzmiQ4&amp;iflsig=AOw8s4IAAAAAaTdoL4vTyu0XttHM8m_M0JXCchsGVRr-&amp;ved=2ahUKEwjdqdrYja-RAxU1k2oFHWpwAbQQgK4QegYIAQgAEAY&amp;uact=5&amp;oq=NIR&amp;gs_lp=Egdnd3Mtd2l6IgNOSVIyBRAuGIAEMgUQABiABDIFEAAYgAQyBRAuGIAEMgUQABiABDIFEC4YgAQyBRAAGIAEMgUQABiABDIFEAAYgAQyBRAuGIAESPYNUABYkglwAngAkAEAmAGLAaAB_AOqAQMzLjK4AQPIAQD4AQGYAgegAo8EqAIKwgINECMY8AUYgAQYJxiKBcICEBAjGPAFGIAEGCcYyQIYigXCAgoQIxiABBgnGIoFwgIKEAAYgAQYQxiKBcICCxAuGIAEGNEDGMcBwgIHECMYJxjqAsICChAjGPAFGCcY6gLCAg0QIxjwBRgnGMkCGOoCwgINEC4YxwEYJxjqAhivAcICEBAuGIAEGMcBGCcYigUYrwHCAgwQIxiABBgTGCcYigWYAwLxBTKMUvvp7qzTkgcDNS4yoAekLbIHAzMuMrgHjATCBwUwLjUuMsgHDYAIAA&amp;sclient=gws-wiz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547800" y="3235325"/>
            <a:ext cx="19383600" cy="190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Multi-Temporal Diffusion Model for Cloud Removal 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 Satellite Imagery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791093" y="6712986"/>
            <a:ext cx="11870774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Team Members: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Sihan Yao &amp; Yuxuan Huang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COMPSCI-372 Final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68032" y="363316"/>
            <a:ext cx="8391268" cy="4132700"/>
          </a:xfrm>
          <a:custGeom>
            <a:avLst/>
            <a:gdLst/>
            <a:ahLst/>
            <a:cxnLst/>
            <a:rect l="l" t="t" r="r" b="b"/>
            <a:pathLst>
              <a:path w="8391268" h="4132700">
                <a:moveTo>
                  <a:pt x="0" y="0"/>
                </a:moveTo>
                <a:lnTo>
                  <a:pt x="8391268" y="0"/>
                </a:lnTo>
                <a:lnTo>
                  <a:pt x="8391268" y="4132699"/>
                </a:lnTo>
                <a:lnTo>
                  <a:pt x="0" y="4132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040167" y="2564114"/>
            <a:ext cx="6219133" cy="4345619"/>
          </a:xfrm>
          <a:custGeom>
            <a:avLst/>
            <a:gdLst/>
            <a:ahLst/>
            <a:cxnLst/>
            <a:rect l="l" t="t" r="r" b="b"/>
            <a:pathLst>
              <a:path w="6219133" h="4345619">
                <a:moveTo>
                  <a:pt x="0" y="0"/>
                </a:moveTo>
                <a:lnTo>
                  <a:pt x="6219133" y="0"/>
                </a:lnTo>
                <a:lnTo>
                  <a:pt x="6219133" y="4345619"/>
                </a:lnTo>
                <a:lnTo>
                  <a:pt x="0" y="43456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913188" y="5684567"/>
            <a:ext cx="6172665" cy="3194354"/>
          </a:xfrm>
          <a:custGeom>
            <a:avLst/>
            <a:gdLst/>
            <a:ahLst/>
            <a:cxnLst/>
            <a:rect l="l" t="t" r="r" b="b"/>
            <a:pathLst>
              <a:path w="6172665" h="3194354">
                <a:moveTo>
                  <a:pt x="0" y="0"/>
                </a:moveTo>
                <a:lnTo>
                  <a:pt x="6172665" y="0"/>
                </a:lnTo>
                <a:lnTo>
                  <a:pt x="6172665" y="3194354"/>
                </a:lnTo>
                <a:lnTo>
                  <a:pt x="0" y="31943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73380" y="770110"/>
            <a:ext cx="15430500" cy="1217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Downstream task: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73380" y="3458896"/>
            <a:ext cx="8670620" cy="4496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5"/>
              </a:lnSpc>
            </a:pPr>
            <a:r>
              <a:rPr lang="en-US" sz="2975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Downstream Use Case: Elevation Mapping</a:t>
            </a:r>
          </a:p>
          <a:p>
            <a:pPr marL="599203" lvl="1" indent="-299602">
              <a:lnSpc>
                <a:spcPts val="3885"/>
              </a:lnSpc>
              <a:buFont typeface="Arial"/>
              <a:buChar char="•"/>
            </a:pPr>
            <a:r>
              <a:rPr lang="en-US" sz="2775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Many tasks (flood prediction, land monitoring, planning) rely on </a:t>
            </a:r>
            <a:r>
              <a:rPr lang="en-US" sz="2775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terrain information</a:t>
            </a:r>
          </a:p>
          <a:p>
            <a:pPr marL="599203" lvl="1" indent="-299602">
              <a:lnSpc>
                <a:spcPts val="3885"/>
              </a:lnSpc>
              <a:buFont typeface="Arial"/>
              <a:buChar char="•"/>
            </a:pPr>
            <a:r>
              <a:rPr lang="en-US" sz="2775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We used a published model that generates a height map （DEM） from a single RGB satellite image</a:t>
            </a:r>
          </a:p>
          <a:p>
            <a:pPr marL="599203" lvl="1" indent="-299602">
              <a:lnSpc>
                <a:spcPts val="3885"/>
              </a:lnSpc>
              <a:buFont typeface="Arial"/>
              <a:buChar char="•"/>
            </a:pPr>
            <a:r>
              <a:rPr lang="en-US" sz="2775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Cloudy Images confuse</a:t>
            </a:r>
            <a:r>
              <a:rPr lang="en-US" sz="2775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the model → inaccurate elevation</a:t>
            </a:r>
          </a:p>
          <a:p>
            <a:pPr>
              <a:lnSpc>
                <a:spcPts val="3885"/>
              </a:lnSpc>
            </a:pPr>
            <a:endParaRPr lang="en-US" sz="2775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56521" y="8906560"/>
            <a:ext cx="4452169" cy="351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8"/>
              </a:lnSpc>
              <a:spcBef>
                <a:spcPct val="0"/>
              </a:spcBef>
            </a:pPr>
            <a:r>
              <a:rPr lang="en-US" sz="212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Panagiotou et al. (2020)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0037" y="3399829"/>
            <a:ext cx="8480407" cy="5056443"/>
          </a:xfrm>
          <a:custGeom>
            <a:avLst/>
            <a:gdLst/>
            <a:ahLst/>
            <a:cxnLst/>
            <a:rect l="l" t="t" r="r" b="b"/>
            <a:pathLst>
              <a:path w="8480407" h="5056443">
                <a:moveTo>
                  <a:pt x="0" y="0"/>
                </a:moveTo>
                <a:lnTo>
                  <a:pt x="8480407" y="0"/>
                </a:lnTo>
                <a:lnTo>
                  <a:pt x="8480407" y="5056443"/>
                </a:lnTo>
                <a:lnTo>
                  <a:pt x="0" y="50564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533325" y="3399829"/>
            <a:ext cx="8476989" cy="5192156"/>
          </a:xfrm>
          <a:custGeom>
            <a:avLst/>
            <a:gdLst/>
            <a:ahLst/>
            <a:cxnLst/>
            <a:rect l="l" t="t" r="r" b="b"/>
            <a:pathLst>
              <a:path w="8476989" h="5192156">
                <a:moveTo>
                  <a:pt x="0" y="0"/>
                </a:moveTo>
                <a:lnTo>
                  <a:pt x="8476989" y="0"/>
                </a:lnTo>
                <a:lnTo>
                  <a:pt x="8476989" y="5192156"/>
                </a:lnTo>
                <a:lnTo>
                  <a:pt x="0" y="51921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428750" y="904875"/>
            <a:ext cx="15430500" cy="1217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Example results: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119223" y="8964845"/>
            <a:ext cx="2347392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Clean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（Baseline）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5624" y="8964845"/>
            <a:ext cx="182463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Cloudy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98733" y="8918807"/>
            <a:ext cx="174270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Removed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708295" y="8964845"/>
            <a:ext cx="180022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Clean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(Baseline)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09503" y="9010882"/>
            <a:ext cx="129502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Cloudy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21650" y="8964845"/>
            <a:ext cx="174270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Removed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449463" y="2311344"/>
            <a:ext cx="249748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From test_set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466521" y="2311344"/>
            <a:ext cx="229783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From val_set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5033" y="3085428"/>
            <a:ext cx="13149709" cy="3418924"/>
          </a:xfrm>
          <a:custGeom>
            <a:avLst/>
            <a:gdLst/>
            <a:ahLst/>
            <a:cxnLst/>
            <a:rect l="l" t="t" r="r" b="b"/>
            <a:pathLst>
              <a:path w="13149709" h="3418924">
                <a:moveTo>
                  <a:pt x="0" y="0"/>
                </a:moveTo>
                <a:lnTo>
                  <a:pt x="13149709" y="0"/>
                </a:lnTo>
                <a:lnTo>
                  <a:pt x="13149709" y="3418925"/>
                </a:lnTo>
                <a:lnTo>
                  <a:pt x="0" y="34189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428750" y="904875"/>
            <a:ext cx="15430500" cy="1217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Quantitative evaluation: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414742" y="4449087"/>
            <a:ext cx="4766602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These results suggest that cloud removal is not merely cosmetic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80760" y="8366678"/>
            <a:ext cx="1772648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Evidenced by a</a:t>
            </a:r>
            <a:r>
              <a:rPr lang="en-US" sz="30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65–67%</a:t>
            </a: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reduction in DEM reconstruction error when using our predicted images.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28750" y="904875"/>
            <a:ext cx="15430500" cy="1217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References: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28750" y="2531528"/>
            <a:ext cx="13122017" cy="524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Huang, G.-L., &amp; Wu, P.-Y. (2022). CTGAN: Cloud Transformer Generative Adversarial Network. 2022 IEEE International Conference on Image Processing (ICIP), 511–515. https://doi.org/10.1109/ICIP46576.2022.9897229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Liu, Y., Li, W., Guan, J., Zhou, S., &amp; Zhang, Y. (2025). Effective Cloud Removal for Remote Sensing Images by an Improved Mean-Reverting Denoising Model with Elucidated Design Space.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Panagiotou, E., Chochlakis, G., Grammatikopoulos, L., &amp; Charou, E. (2020). Generating elevation surface from a single RGB remotely sensed image using deep learning. Remote Sensing, 12(12), 2002. https://doi.org/10.3390/rs12122002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65832" y="321602"/>
            <a:ext cx="4990475" cy="4723130"/>
            <a:chOff x="0" y="0"/>
            <a:chExt cx="6653966" cy="629750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27224" cy="4027224"/>
            </a:xfrm>
            <a:custGeom>
              <a:avLst/>
              <a:gdLst/>
              <a:ahLst/>
              <a:cxnLst/>
              <a:rect l="l" t="t" r="r" b="b"/>
              <a:pathLst>
                <a:path w="4027224" h="4027224">
                  <a:moveTo>
                    <a:pt x="0" y="0"/>
                  </a:moveTo>
                  <a:lnTo>
                    <a:pt x="4027224" y="0"/>
                  </a:lnTo>
                  <a:lnTo>
                    <a:pt x="4027224" y="4027224"/>
                  </a:lnTo>
                  <a:lnTo>
                    <a:pt x="0" y="4027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93789" y="953354"/>
              <a:ext cx="4027224" cy="4027224"/>
            </a:xfrm>
            <a:custGeom>
              <a:avLst/>
              <a:gdLst/>
              <a:ahLst/>
              <a:cxnLst/>
              <a:rect l="l" t="t" r="r" b="b"/>
              <a:pathLst>
                <a:path w="4027224" h="4027224">
                  <a:moveTo>
                    <a:pt x="0" y="0"/>
                  </a:moveTo>
                  <a:lnTo>
                    <a:pt x="4027224" y="0"/>
                  </a:lnTo>
                  <a:lnTo>
                    <a:pt x="4027224" y="4027224"/>
                  </a:lnTo>
                  <a:lnTo>
                    <a:pt x="0" y="4027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2626742" y="2270283"/>
              <a:ext cx="4027224" cy="4027224"/>
            </a:xfrm>
            <a:custGeom>
              <a:avLst/>
              <a:gdLst/>
              <a:ahLst/>
              <a:cxnLst/>
              <a:rect l="l" t="t" r="r" b="b"/>
              <a:pathLst>
                <a:path w="4027224" h="4027224">
                  <a:moveTo>
                    <a:pt x="0" y="0"/>
                  </a:moveTo>
                  <a:lnTo>
                    <a:pt x="4027224" y="0"/>
                  </a:lnTo>
                  <a:lnTo>
                    <a:pt x="4027224" y="4027224"/>
                  </a:lnTo>
                  <a:lnTo>
                    <a:pt x="0" y="4027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1906678" y="321602"/>
            <a:ext cx="2919443" cy="2919443"/>
          </a:xfrm>
          <a:custGeom>
            <a:avLst/>
            <a:gdLst/>
            <a:ahLst/>
            <a:cxnLst/>
            <a:rect l="l" t="t" r="r" b="b"/>
            <a:pathLst>
              <a:path w="2919443" h="2919443">
                <a:moveTo>
                  <a:pt x="0" y="0"/>
                </a:moveTo>
                <a:lnTo>
                  <a:pt x="2919443" y="0"/>
                </a:lnTo>
                <a:lnTo>
                  <a:pt x="2919443" y="2919443"/>
                </a:lnTo>
                <a:lnTo>
                  <a:pt x="0" y="29194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733819" y="1223445"/>
            <a:ext cx="2919443" cy="2919443"/>
          </a:xfrm>
          <a:custGeom>
            <a:avLst/>
            <a:gdLst/>
            <a:ahLst/>
            <a:cxnLst/>
            <a:rect l="l" t="t" r="r" b="b"/>
            <a:pathLst>
              <a:path w="2919443" h="2919443">
                <a:moveTo>
                  <a:pt x="0" y="0"/>
                </a:moveTo>
                <a:lnTo>
                  <a:pt x="2919443" y="0"/>
                </a:lnTo>
                <a:lnTo>
                  <a:pt x="2919443" y="2919444"/>
                </a:lnTo>
                <a:lnTo>
                  <a:pt x="0" y="29194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3921360" y="2125289"/>
            <a:ext cx="2919443" cy="2919443"/>
          </a:xfrm>
          <a:custGeom>
            <a:avLst/>
            <a:gdLst/>
            <a:ahLst/>
            <a:cxnLst/>
            <a:rect l="l" t="t" r="r" b="b"/>
            <a:pathLst>
              <a:path w="2919443" h="2919443">
                <a:moveTo>
                  <a:pt x="0" y="0"/>
                </a:moveTo>
                <a:lnTo>
                  <a:pt x="2919443" y="0"/>
                </a:lnTo>
                <a:lnTo>
                  <a:pt x="2919443" y="2919443"/>
                </a:lnTo>
                <a:lnTo>
                  <a:pt x="0" y="29194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665832" y="5044732"/>
            <a:ext cx="2919443" cy="2919443"/>
          </a:xfrm>
          <a:custGeom>
            <a:avLst/>
            <a:gdLst/>
            <a:ahLst/>
            <a:cxnLst/>
            <a:rect l="l" t="t" r="r" b="b"/>
            <a:pathLst>
              <a:path w="2919443" h="2919443">
                <a:moveTo>
                  <a:pt x="0" y="0"/>
                </a:moveTo>
                <a:lnTo>
                  <a:pt x="2919443" y="0"/>
                </a:lnTo>
                <a:lnTo>
                  <a:pt x="2919443" y="2919443"/>
                </a:lnTo>
                <a:lnTo>
                  <a:pt x="0" y="29194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8701348" y="6017255"/>
            <a:ext cx="2919443" cy="2919443"/>
          </a:xfrm>
          <a:custGeom>
            <a:avLst/>
            <a:gdLst/>
            <a:ahLst/>
            <a:cxnLst/>
            <a:rect l="l" t="t" r="r" b="b"/>
            <a:pathLst>
              <a:path w="2919443" h="2919443">
                <a:moveTo>
                  <a:pt x="0" y="0"/>
                </a:moveTo>
                <a:lnTo>
                  <a:pt x="2919443" y="0"/>
                </a:lnTo>
                <a:lnTo>
                  <a:pt x="2919443" y="2919443"/>
                </a:lnTo>
                <a:lnTo>
                  <a:pt x="0" y="291944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9736863" y="7045955"/>
            <a:ext cx="2919443" cy="2919443"/>
          </a:xfrm>
          <a:custGeom>
            <a:avLst/>
            <a:gdLst/>
            <a:ahLst/>
            <a:cxnLst/>
            <a:rect l="l" t="t" r="r" b="b"/>
            <a:pathLst>
              <a:path w="2919443" h="2919443">
                <a:moveTo>
                  <a:pt x="0" y="0"/>
                </a:moveTo>
                <a:lnTo>
                  <a:pt x="2919444" y="0"/>
                </a:lnTo>
                <a:lnTo>
                  <a:pt x="2919444" y="2919443"/>
                </a:lnTo>
                <a:lnTo>
                  <a:pt x="0" y="291944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1906678" y="5044732"/>
            <a:ext cx="2919443" cy="2919443"/>
          </a:xfrm>
          <a:custGeom>
            <a:avLst/>
            <a:gdLst/>
            <a:ahLst/>
            <a:cxnLst/>
            <a:rect l="l" t="t" r="r" b="b"/>
            <a:pathLst>
              <a:path w="2919443" h="2919443">
                <a:moveTo>
                  <a:pt x="0" y="0"/>
                </a:moveTo>
                <a:lnTo>
                  <a:pt x="2919443" y="0"/>
                </a:lnTo>
                <a:lnTo>
                  <a:pt x="2919443" y="2919443"/>
                </a:lnTo>
                <a:lnTo>
                  <a:pt x="0" y="291944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2803752" y="6017255"/>
            <a:ext cx="2919443" cy="2919443"/>
          </a:xfrm>
          <a:custGeom>
            <a:avLst/>
            <a:gdLst/>
            <a:ahLst/>
            <a:cxnLst/>
            <a:rect l="l" t="t" r="r" b="b"/>
            <a:pathLst>
              <a:path w="2919443" h="2919443">
                <a:moveTo>
                  <a:pt x="0" y="0"/>
                </a:moveTo>
                <a:lnTo>
                  <a:pt x="2919444" y="0"/>
                </a:lnTo>
                <a:lnTo>
                  <a:pt x="2919444" y="2919443"/>
                </a:lnTo>
                <a:lnTo>
                  <a:pt x="0" y="291944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3921360" y="7045955"/>
            <a:ext cx="2919443" cy="2919443"/>
          </a:xfrm>
          <a:custGeom>
            <a:avLst/>
            <a:gdLst/>
            <a:ahLst/>
            <a:cxnLst/>
            <a:rect l="l" t="t" r="r" b="b"/>
            <a:pathLst>
              <a:path w="2919443" h="2919443">
                <a:moveTo>
                  <a:pt x="0" y="0"/>
                </a:moveTo>
                <a:lnTo>
                  <a:pt x="2919443" y="0"/>
                </a:lnTo>
                <a:lnTo>
                  <a:pt x="2919443" y="2919443"/>
                </a:lnTo>
                <a:lnTo>
                  <a:pt x="0" y="291944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828800" y="4472940"/>
            <a:ext cx="15430500" cy="1217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28750" y="4669685"/>
            <a:ext cx="2953135" cy="2953135"/>
          </a:xfrm>
          <a:custGeom>
            <a:avLst/>
            <a:gdLst/>
            <a:ahLst/>
            <a:cxnLst/>
            <a:rect l="l" t="t" r="r" b="b"/>
            <a:pathLst>
              <a:path w="2953135" h="2953135">
                <a:moveTo>
                  <a:pt x="0" y="0"/>
                </a:moveTo>
                <a:lnTo>
                  <a:pt x="2953135" y="0"/>
                </a:lnTo>
                <a:lnTo>
                  <a:pt x="2953135" y="2953135"/>
                </a:lnTo>
                <a:lnTo>
                  <a:pt x="0" y="29531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003825" y="4669685"/>
            <a:ext cx="2953135" cy="2953135"/>
          </a:xfrm>
          <a:custGeom>
            <a:avLst/>
            <a:gdLst/>
            <a:ahLst/>
            <a:cxnLst/>
            <a:rect l="l" t="t" r="r" b="b"/>
            <a:pathLst>
              <a:path w="2953135" h="2953135">
                <a:moveTo>
                  <a:pt x="0" y="0"/>
                </a:moveTo>
                <a:lnTo>
                  <a:pt x="2953135" y="0"/>
                </a:lnTo>
                <a:lnTo>
                  <a:pt x="2953135" y="2953135"/>
                </a:lnTo>
                <a:lnTo>
                  <a:pt x="0" y="29531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578901" y="4669685"/>
            <a:ext cx="2953135" cy="2953135"/>
          </a:xfrm>
          <a:custGeom>
            <a:avLst/>
            <a:gdLst/>
            <a:ahLst/>
            <a:cxnLst/>
            <a:rect l="l" t="t" r="r" b="b"/>
            <a:pathLst>
              <a:path w="2953135" h="2953135">
                <a:moveTo>
                  <a:pt x="0" y="0"/>
                </a:moveTo>
                <a:lnTo>
                  <a:pt x="2953135" y="0"/>
                </a:lnTo>
                <a:lnTo>
                  <a:pt x="2953135" y="2953135"/>
                </a:lnTo>
                <a:lnTo>
                  <a:pt x="0" y="29531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153976" y="4669685"/>
            <a:ext cx="2953135" cy="2953135"/>
          </a:xfrm>
          <a:custGeom>
            <a:avLst/>
            <a:gdLst/>
            <a:ahLst/>
            <a:cxnLst/>
            <a:rect l="l" t="t" r="r" b="b"/>
            <a:pathLst>
              <a:path w="2953135" h="2953135">
                <a:moveTo>
                  <a:pt x="0" y="0"/>
                </a:moveTo>
                <a:lnTo>
                  <a:pt x="2953135" y="0"/>
                </a:lnTo>
                <a:lnTo>
                  <a:pt x="2953135" y="2953135"/>
                </a:lnTo>
                <a:lnTo>
                  <a:pt x="0" y="29531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428750" y="1304925"/>
            <a:ext cx="15430500" cy="1217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Overview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28750" y="3628285"/>
            <a:ext cx="12547997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They significantly hinder the visibility of terrestrial targets in satellite observations.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28750" y="8194320"/>
            <a:ext cx="10304573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-&gt; Cloud removal from satellite images has its natural importance.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28750" y="3037121"/>
            <a:ext cx="1287021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Up to 67% of Earth’s land surface is cloud-covered at any moment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98280" y="2975512"/>
            <a:ext cx="12186291" cy="5459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4"/>
              </a:lnSpc>
              <a:spcBef>
                <a:spcPct val="0"/>
              </a:spcBef>
            </a:pPr>
            <a:r>
              <a:rPr lang="en-US" sz="2595" u="none" strike="noStrike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Supervised Image-to-Image Models</a:t>
            </a:r>
          </a:p>
          <a:p>
            <a:pPr marL="560430" lvl="1" indent="-280215">
              <a:lnSpc>
                <a:spcPts val="3634"/>
              </a:lnSpc>
              <a:spcBef>
                <a:spcPct val="0"/>
              </a:spcBef>
              <a:buFont typeface="Arial"/>
              <a:buChar char="•"/>
            </a:pPr>
            <a:r>
              <a:rPr lang="en-US" sz="2595" u="none" strike="noStrike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GAN-based</a:t>
            </a:r>
          </a:p>
          <a:p>
            <a:pPr marL="560430" lvl="1" indent="-280215">
              <a:lnSpc>
                <a:spcPts val="3634"/>
              </a:lnSpc>
              <a:spcBef>
                <a:spcPct val="0"/>
              </a:spcBef>
              <a:buFont typeface="Arial"/>
              <a:buChar char="•"/>
            </a:pPr>
            <a:r>
              <a:rPr lang="en-US" sz="2595" u="none" strike="noStrike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CNN/</a:t>
            </a:r>
            <a:r>
              <a:rPr lang="en-US" sz="2595" u="none" strike="noStrike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UNet</a:t>
            </a:r>
            <a:r>
              <a:rPr lang="en-US" sz="2595" u="none" strike="noStrike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Regression</a:t>
            </a:r>
          </a:p>
          <a:p>
            <a:pPr>
              <a:lnSpc>
                <a:spcPts val="3634"/>
              </a:lnSpc>
              <a:spcBef>
                <a:spcPct val="0"/>
              </a:spcBef>
            </a:pPr>
            <a:endParaRPr lang="en-US" sz="2595" u="none" strike="noStrike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>
              <a:lnSpc>
                <a:spcPts val="3634"/>
              </a:lnSpc>
              <a:spcBef>
                <a:spcPct val="0"/>
              </a:spcBef>
            </a:pPr>
            <a:r>
              <a:rPr lang="en-US" sz="2595" u="none" strike="noStrike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Mask-Guided Cloud Removal</a:t>
            </a:r>
          </a:p>
          <a:p>
            <a:pPr marL="560430" lvl="1" indent="-280215">
              <a:lnSpc>
                <a:spcPts val="3634"/>
              </a:lnSpc>
              <a:spcBef>
                <a:spcPct val="0"/>
              </a:spcBef>
              <a:buFont typeface="Arial"/>
              <a:buChar char="•"/>
            </a:pPr>
            <a:r>
              <a:rPr lang="en-US" sz="2595" u="none" strike="noStrike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Mask-based </a:t>
            </a:r>
            <a:r>
              <a:rPr lang="en-US" sz="2595" u="none" strike="noStrike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UNet</a:t>
            </a:r>
            <a:endParaRPr lang="en-US" sz="2595" u="none" strike="noStrike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560430" lvl="1" indent="-280215">
              <a:lnSpc>
                <a:spcPts val="3634"/>
              </a:lnSpc>
              <a:spcBef>
                <a:spcPct val="0"/>
              </a:spcBef>
              <a:buFont typeface="Arial"/>
              <a:buChar char="•"/>
            </a:pPr>
            <a:r>
              <a:rPr lang="en-US" sz="2595" u="none" strike="noStrike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Attention-based</a:t>
            </a:r>
          </a:p>
          <a:p>
            <a:pPr>
              <a:lnSpc>
                <a:spcPts val="3634"/>
              </a:lnSpc>
              <a:spcBef>
                <a:spcPct val="0"/>
              </a:spcBef>
            </a:pPr>
            <a:endParaRPr lang="en-US" sz="2595" u="none" strike="noStrike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>
              <a:lnSpc>
                <a:spcPts val="3634"/>
              </a:lnSpc>
              <a:spcBef>
                <a:spcPct val="0"/>
              </a:spcBef>
            </a:pPr>
            <a:r>
              <a:rPr lang="en-US" sz="2595" u="none" strike="noStrike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Multi-Temporal Deep Learning</a:t>
            </a:r>
          </a:p>
          <a:p>
            <a:pPr marL="560430" lvl="1" indent="-280215">
              <a:lnSpc>
                <a:spcPts val="3634"/>
              </a:lnSpc>
              <a:spcBef>
                <a:spcPct val="0"/>
              </a:spcBef>
              <a:buFont typeface="Arial"/>
              <a:buChar char="•"/>
            </a:pPr>
            <a:r>
              <a:rPr lang="en-US" sz="2595" u="none" strike="noStrike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GAN-based</a:t>
            </a:r>
          </a:p>
          <a:p>
            <a:pPr marL="560430" lvl="1" indent="-280215">
              <a:lnSpc>
                <a:spcPts val="3634"/>
              </a:lnSpc>
              <a:spcBef>
                <a:spcPct val="0"/>
              </a:spcBef>
              <a:buFont typeface="Arial"/>
              <a:buChar char="•"/>
            </a:pPr>
            <a:r>
              <a:rPr lang="en-US" sz="2595" u="none" strike="noStrike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Temporal </a:t>
            </a:r>
            <a:r>
              <a:rPr lang="en-US" sz="2595" u="none" strike="noStrike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HDiT</a:t>
            </a:r>
            <a:endParaRPr lang="en-US" sz="2595" u="none" strike="noStrike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560430" lvl="1" indent="-280215">
              <a:lnSpc>
                <a:spcPts val="3634"/>
              </a:lnSpc>
              <a:spcBef>
                <a:spcPct val="0"/>
              </a:spcBef>
              <a:buFont typeface="Arial"/>
              <a:buChar char="•"/>
            </a:pPr>
            <a:r>
              <a:rPr lang="en-US" sz="2595" u="none" strike="noStrike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Encoder-Condition-Diffusion Model ---- Ours</a:t>
            </a:r>
          </a:p>
        </p:txBody>
      </p:sp>
      <p:sp>
        <p:nvSpPr>
          <p:cNvPr id="3" name="Freeform 3"/>
          <p:cNvSpPr/>
          <p:nvPr/>
        </p:nvSpPr>
        <p:spPr>
          <a:xfrm>
            <a:off x="9144000" y="2745396"/>
            <a:ext cx="5055323" cy="3431301"/>
          </a:xfrm>
          <a:custGeom>
            <a:avLst/>
            <a:gdLst/>
            <a:ahLst/>
            <a:cxnLst/>
            <a:rect l="l" t="t" r="r" b="b"/>
            <a:pathLst>
              <a:path w="5055323" h="3431301">
                <a:moveTo>
                  <a:pt x="0" y="0"/>
                </a:moveTo>
                <a:lnTo>
                  <a:pt x="5055323" y="0"/>
                </a:lnTo>
                <a:lnTo>
                  <a:pt x="5055323" y="3431301"/>
                </a:lnTo>
                <a:lnTo>
                  <a:pt x="0" y="34313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889771" y="4010192"/>
            <a:ext cx="5211713" cy="3524421"/>
          </a:xfrm>
          <a:custGeom>
            <a:avLst/>
            <a:gdLst/>
            <a:ahLst/>
            <a:cxnLst/>
            <a:rect l="l" t="t" r="r" b="b"/>
            <a:pathLst>
              <a:path w="5211713" h="3524421">
                <a:moveTo>
                  <a:pt x="0" y="0"/>
                </a:moveTo>
                <a:lnTo>
                  <a:pt x="5211713" y="0"/>
                </a:lnTo>
                <a:lnTo>
                  <a:pt x="5211713" y="3524421"/>
                </a:lnTo>
                <a:lnTo>
                  <a:pt x="0" y="35244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671662" y="5419480"/>
            <a:ext cx="5937501" cy="3644141"/>
          </a:xfrm>
          <a:custGeom>
            <a:avLst/>
            <a:gdLst/>
            <a:ahLst/>
            <a:cxnLst/>
            <a:rect l="l" t="t" r="r" b="b"/>
            <a:pathLst>
              <a:path w="5937501" h="3644141">
                <a:moveTo>
                  <a:pt x="0" y="0"/>
                </a:moveTo>
                <a:lnTo>
                  <a:pt x="5937501" y="0"/>
                </a:lnTo>
                <a:lnTo>
                  <a:pt x="5937501" y="3644141"/>
                </a:lnTo>
                <a:lnTo>
                  <a:pt x="0" y="36441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428750" y="1304925"/>
            <a:ext cx="15430500" cy="1217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Current methods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28750" y="1304925"/>
            <a:ext cx="15430500" cy="1217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Our method: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28750" y="3175950"/>
            <a:ext cx="15430500" cy="147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Encoder-Conditioned Diffusion</a:t>
            </a:r>
          </a:p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= Multi-Temporal Encoder + Diffusion Denoising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28750" y="5076825"/>
            <a:ext cx="14103318" cy="2806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The idea:</a:t>
            </a:r>
          </a:p>
          <a:p>
            <a:pPr marL="551317" lvl="1" indent="-275659" algn="just">
              <a:lnSpc>
                <a:spcPts val="3575"/>
              </a:lnSpc>
              <a:buAutoNum type="arabicPeriod"/>
            </a:pPr>
            <a:r>
              <a:rPr lang="en-US" sz="2553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Data: 3 cloudy images VS 1 clean image of 4 channels (RGB + NIR) of the same place</a:t>
            </a:r>
          </a:p>
          <a:p>
            <a:pPr marL="551317" lvl="1" indent="-275659" algn="just">
              <a:lnSpc>
                <a:spcPts val="3575"/>
              </a:lnSpc>
              <a:buAutoNum type="arabicPeriod"/>
            </a:pPr>
            <a:r>
              <a:rPr lang="en-US" sz="2553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The model tires to learn what’s behind the clouds through </a:t>
            </a:r>
            <a:r>
              <a:rPr lang="en-US" sz="2553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Encoder</a:t>
            </a:r>
          </a:p>
          <a:p>
            <a:pPr marL="551317" lvl="1" indent="-275659" algn="just">
              <a:lnSpc>
                <a:spcPts val="3575"/>
              </a:lnSpc>
              <a:buAutoNum type="arabicPeriod"/>
            </a:pPr>
            <a:r>
              <a:rPr lang="en-US" sz="2553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Learn patterns of land, water, and lan</a:t>
            </a:r>
            <a:r>
              <a:rPr lang="en-US" altLang="zh-CN" sz="2553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</a:t>
            </a:r>
            <a:r>
              <a:rPr lang="en-US" sz="2553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scapes from examples</a:t>
            </a:r>
          </a:p>
          <a:p>
            <a:pPr marL="551317" lvl="1" indent="-275659" algn="just">
              <a:lnSpc>
                <a:spcPts val="3575"/>
              </a:lnSpc>
              <a:buAutoNum type="arabicPeriod"/>
            </a:pPr>
            <a:r>
              <a:rPr lang="en-US" sz="2553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Remove clouds step-by-step via </a:t>
            </a:r>
            <a:r>
              <a:rPr lang="en-US" sz="2553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Diffusion</a:t>
            </a:r>
          </a:p>
          <a:p>
            <a:pPr marL="551317" lvl="1" indent="-275659" algn="just">
              <a:lnSpc>
                <a:spcPts val="3575"/>
              </a:lnSpc>
              <a:buAutoNum type="arabicPeriod"/>
            </a:pPr>
            <a:r>
              <a:rPr lang="en-US" sz="2553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Output a clean, cloud-free image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139226" y="9059862"/>
            <a:ext cx="5843974" cy="328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*NIR: </a:t>
            </a:r>
            <a:r>
              <a:rPr lang="en-US" sz="20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  <a:hlinkClick r:id="rId2" tooltip="https://www.google.com/search?q=Near-Infrared&amp;sca_esv=ec9d3b8357a6f1a1&amp;sxsrf=AE3TifMhNUmj3GXABVQ3jNx3GxWu_XkU2g%3A1765235231161&amp;source=hp&amp;ei=H1o3aZ2hCI_CkPIP6JzmiQ4&amp;iflsig=AOw8s4IAAAAAaTdoL4vTyu0XttHM8m_M0JXCchsGVRr-&amp;ved=2ahUKEwjdqdrYja-RAxU1k2oFHWpwAbQQgK4QegYIAQgAEAY&amp;uact=5&amp;oq=NIR&amp;gs_lp=Egdnd3Mtd2l6IgNOSVIyBRAuGIAEMgUQABiABDIFEAAYgAQyBRAuGIAEMgUQABiABDIFEC4YgAQyBRAAGIAEMgUQABiABDIFEAAYgAQyBRAuGIAESPYNUABYkglwAngAkAEAmAGLAaAB_AOqAQMzLjK4AQPIAQD4AQGYAgegAo8EqAIKwgINECMY8AUYgAQYJxiKBcICEBAjGPAFGIAEGCcYyQIYigXCAgoQIxiABBgnGIoFwgIKEAAYgAQYQxiKBcICCxAuGIAEGNEDGMcBwgIHECMYJxjqAsICChAjGPAFGCcY6gLCAg0QIxjwBRgnGMkCGOoCwgINEC4YxwEYJxjqAhivAcICEBAuGIAEGMcBGCcYigUYrwHCAgwQIxiABBgTGCcYigWYAwLxBTKMUvvp7qzTkgcDNS4yoAekLbIHAzMuMrgHjATCBwUwLjUuMsgHDYAIAA&amp;sclient=gws-wiz"/>
              </a:rPr>
              <a:t>Near-Infrared</a:t>
            </a:r>
            <a:r>
              <a:rPr lang="en-US" sz="20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, represented in gray-scale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3371" y="5572125"/>
            <a:ext cx="11301259" cy="4181466"/>
          </a:xfrm>
          <a:custGeom>
            <a:avLst/>
            <a:gdLst/>
            <a:ahLst/>
            <a:cxnLst/>
            <a:rect l="l" t="t" r="r" b="b"/>
            <a:pathLst>
              <a:path w="11301259" h="4181466">
                <a:moveTo>
                  <a:pt x="0" y="0"/>
                </a:moveTo>
                <a:lnTo>
                  <a:pt x="11301258" y="0"/>
                </a:lnTo>
                <a:lnTo>
                  <a:pt x="11301258" y="4181466"/>
                </a:lnTo>
                <a:lnTo>
                  <a:pt x="0" y="41814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428750" y="904875"/>
            <a:ext cx="15430500" cy="1217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Our method: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28750" y="2500654"/>
            <a:ext cx="8415045" cy="2654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88"/>
              </a:lnSpc>
            </a:pPr>
            <a:r>
              <a:rPr lang="en-US" sz="2492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One step further, the model should:</a:t>
            </a:r>
          </a:p>
          <a:p>
            <a:pPr marL="538034" lvl="1" indent="-269017" algn="just">
              <a:lnSpc>
                <a:spcPts val="3488"/>
              </a:lnSpc>
              <a:buAutoNum type="arabicPeriod"/>
            </a:pPr>
            <a:r>
              <a:rPr lang="en-US" sz="2492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learn from all </a:t>
            </a:r>
            <a:r>
              <a:rPr lang="en-US" sz="2492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3 cloudy frames</a:t>
            </a:r>
          </a:p>
          <a:p>
            <a:pPr marL="538034" lvl="1" indent="-269017" algn="just">
              <a:lnSpc>
                <a:spcPts val="3488"/>
              </a:lnSpc>
              <a:buAutoNum type="arabicPeriod"/>
            </a:pPr>
            <a:r>
              <a:rPr lang="en-US" sz="2492" dirty="0">
                <a:solidFill>
                  <a:srgbClr val="000000"/>
                </a:solidFill>
                <a:latin typeface="Open Sauce Bold"/>
                <a:ea typeface="Open Sauce"/>
                <a:cs typeface="Open Sauce"/>
                <a:sym typeface="Open Sauce Bold"/>
              </a:rPr>
              <a:t> </a:t>
            </a:r>
            <a:r>
              <a:rPr lang="en-US" sz="2492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learn their common features</a:t>
            </a:r>
          </a:p>
          <a:p>
            <a:pPr marL="538034" lvl="1" indent="-269017" algn="just">
              <a:lnSpc>
                <a:spcPts val="3488"/>
              </a:lnSpc>
              <a:buAutoNum type="arabicPeriod"/>
            </a:pPr>
            <a:r>
              <a:rPr lang="en-US" sz="2492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start from a noisy version of </a:t>
            </a:r>
            <a:r>
              <a:rPr lang="en-US" sz="2492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 cloudy frame</a:t>
            </a:r>
          </a:p>
          <a:p>
            <a:pPr marL="538034" lvl="1" indent="-269017" algn="just">
              <a:lnSpc>
                <a:spcPts val="3488"/>
              </a:lnSpc>
              <a:buAutoNum type="arabicPeriod"/>
            </a:pPr>
            <a:r>
              <a:rPr lang="en-US" sz="2492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492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remove a little noise </a:t>
            </a:r>
            <a:r>
              <a:rPr lang="en-US" sz="2492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at each step</a:t>
            </a:r>
          </a:p>
          <a:p>
            <a:pPr marL="538034" lvl="1" indent="-269017" algn="just">
              <a:lnSpc>
                <a:spcPts val="3488"/>
              </a:lnSpc>
              <a:buAutoNum type="arabicPeriod"/>
            </a:pPr>
            <a:r>
              <a:rPr lang="en-US" sz="2492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492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produce a clean image where noise </a:t>
            </a:r>
            <a:r>
              <a:rPr lang="en-US" sz="2492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are removed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28750" y="904875"/>
            <a:ext cx="15430500" cy="1217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Why it would work?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28750" y="2968295"/>
            <a:ext cx="15024922" cy="1756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6947" lvl="1" indent="-268473">
              <a:lnSpc>
                <a:spcPts val="3481"/>
              </a:lnSpc>
              <a:buFont typeface="Arial"/>
              <a:buChar char="•"/>
            </a:pPr>
            <a:r>
              <a:rPr lang="en-US" sz="2487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Clouds move → different images reveal different parts, collectively infer </a:t>
            </a:r>
            <a:r>
              <a:rPr lang="en-US" altLang="zh-CN" sz="2487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</a:t>
            </a:r>
            <a:r>
              <a:rPr lang="en-US" sz="2487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he real clean image</a:t>
            </a:r>
          </a:p>
          <a:p>
            <a:pPr marL="536947" lvl="1" indent="-268473">
              <a:lnSpc>
                <a:spcPts val="3481"/>
              </a:lnSpc>
              <a:buFont typeface="Arial"/>
              <a:buChar char="•"/>
            </a:pPr>
            <a:r>
              <a:rPr lang="en-US" sz="2487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Taking advantage of time gives the model more clues</a:t>
            </a:r>
          </a:p>
          <a:p>
            <a:pPr marL="536947" lvl="1" indent="-268473">
              <a:lnSpc>
                <a:spcPts val="3481"/>
              </a:lnSpc>
              <a:buFont typeface="Arial"/>
              <a:buChar char="•"/>
            </a:pPr>
            <a:r>
              <a:rPr lang="en-US" sz="2487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The model learns what Earth features “should” look like</a:t>
            </a:r>
          </a:p>
          <a:p>
            <a:pPr marL="536947" lvl="1" indent="-268473">
              <a:lnSpc>
                <a:spcPts val="3481"/>
              </a:lnSpc>
              <a:buFont typeface="Arial"/>
              <a:buChar char="•"/>
            </a:pPr>
            <a:r>
              <a:rPr lang="en-US" sz="2487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Removing clouds progressively prevents mistakes and weird artifacts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28750" y="5225401"/>
            <a:ext cx="2914650" cy="820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Benefits: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00200" y="6546675"/>
            <a:ext cx="12077295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Bypass the need of cloud masks → losser data requirement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Internally learns a solid representation of clouds in its latent space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 relatively small model size (50M for our bigger model)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14852" y="3091067"/>
            <a:ext cx="2578537" cy="2578537"/>
          </a:xfrm>
          <a:custGeom>
            <a:avLst/>
            <a:gdLst/>
            <a:ahLst/>
            <a:cxnLst/>
            <a:rect l="l" t="t" r="r" b="b"/>
            <a:pathLst>
              <a:path w="2578537" h="2578537">
                <a:moveTo>
                  <a:pt x="0" y="0"/>
                </a:moveTo>
                <a:lnTo>
                  <a:pt x="2578537" y="0"/>
                </a:lnTo>
                <a:lnTo>
                  <a:pt x="2578537" y="2578537"/>
                </a:lnTo>
                <a:lnTo>
                  <a:pt x="0" y="25785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04315" y="3091067"/>
            <a:ext cx="2578537" cy="2578537"/>
          </a:xfrm>
          <a:custGeom>
            <a:avLst/>
            <a:gdLst/>
            <a:ahLst/>
            <a:cxnLst/>
            <a:rect l="l" t="t" r="r" b="b"/>
            <a:pathLst>
              <a:path w="2578537" h="2578537">
                <a:moveTo>
                  <a:pt x="0" y="0"/>
                </a:moveTo>
                <a:lnTo>
                  <a:pt x="2578537" y="0"/>
                </a:lnTo>
                <a:lnTo>
                  <a:pt x="2578537" y="2578537"/>
                </a:lnTo>
                <a:lnTo>
                  <a:pt x="0" y="25785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408937" y="3091067"/>
            <a:ext cx="2578537" cy="2578537"/>
          </a:xfrm>
          <a:custGeom>
            <a:avLst/>
            <a:gdLst/>
            <a:ahLst/>
            <a:cxnLst/>
            <a:rect l="l" t="t" r="r" b="b"/>
            <a:pathLst>
              <a:path w="2578537" h="2578537">
                <a:moveTo>
                  <a:pt x="0" y="0"/>
                </a:moveTo>
                <a:lnTo>
                  <a:pt x="2578537" y="0"/>
                </a:lnTo>
                <a:lnTo>
                  <a:pt x="2578537" y="2578537"/>
                </a:lnTo>
                <a:lnTo>
                  <a:pt x="0" y="25785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04315" y="6062458"/>
            <a:ext cx="2578537" cy="2578537"/>
          </a:xfrm>
          <a:custGeom>
            <a:avLst/>
            <a:gdLst/>
            <a:ahLst/>
            <a:cxnLst/>
            <a:rect l="l" t="t" r="r" b="b"/>
            <a:pathLst>
              <a:path w="2578537" h="2578537">
                <a:moveTo>
                  <a:pt x="0" y="0"/>
                </a:moveTo>
                <a:lnTo>
                  <a:pt x="2578537" y="0"/>
                </a:lnTo>
                <a:lnTo>
                  <a:pt x="2578537" y="2578537"/>
                </a:lnTo>
                <a:lnTo>
                  <a:pt x="0" y="25785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408937" y="6062458"/>
            <a:ext cx="2578537" cy="2578537"/>
          </a:xfrm>
          <a:custGeom>
            <a:avLst/>
            <a:gdLst/>
            <a:ahLst/>
            <a:cxnLst/>
            <a:rect l="l" t="t" r="r" b="b"/>
            <a:pathLst>
              <a:path w="2578537" h="2578537">
                <a:moveTo>
                  <a:pt x="0" y="0"/>
                </a:moveTo>
                <a:lnTo>
                  <a:pt x="2578537" y="0"/>
                </a:lnTo>
                <a:lnTo>
                  <a:pt x="2578537" y="2578537"/>
                </a:lnTo>
                <a:lnTo>
                  <a:pt x="0" y="2578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314852" y="6062458"/>
            <a:ext cx="2578537" cy="2578537"/>
          </a:xfrm>
          <a:custGeom>
            <a:avLst/>
            <a:gdLst/>
            <a:ahLst/>
            <a:cxnLst/>
            <a:rect l="l" t="t" r="r" b="b"/>
            <a:pathLst>
              <a:path w="2578537" h="2578537">
                <a:moveTo>
                  <a:pt x="0" y="0"/>
                </a:moveTo>
                <a:lnTo>
                  <a:pt x="2578537" y="0"/>
                </a:lnTo>
                <a:lnTo>
                  <a:pt x="2578537" y="2578537"/>
                </a:lnTo>
                <a:lnTo>
                  <a:pt x="0" y="25785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237115" y="3091067"/>
            <a:ext cx="2546570" cy="2546570"/>
          </a:xfrm>
          <a:custGeom>
            <a:avLst/>
            <a:gdLst/>
            <a:ahLst/>
            <a:cxnLst/>
            <a:rect l="l" t="t" r="r" b="b"/>
            <a:pathLst>
              <a:path w="2546570" h="2546570">
                <a:moveTo>
                  <a:pt x="0" y="0"/>
                </a:moveTo>
                <a:lnTo>
                  <a:pt x="2546570" y="0"/>
                </a:lnTo>
                <a:lnTo>
                  <a:pt x="2546570" y="2546570"/>
                </a:lnTo>
                <a:lnTo>
                  <a:pt x="0" y="25465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464307" y="3059101"/>
            <a:ext cx="2578537" cy="2578537"/>
          </a:xfrm>
          <a:custGeom>
            <a:avLst/>
            <a:gdLst/>
            <a:ahLst/>
            <a:cxnLst/>
            <a:rect l="l" t="t" r="r" b="b"/>
            <a:pathLst>
              <a:path w="2578537" h="2578537">
                <a:moveTo>
                  <a:pt x="0" y="0"/>
                </a:moveTo>
                <a:lnTo>
                  <a:pt x="2578537" y="0"/>
                </a:lnTo>
                <a:lnTo>
                  <a:pt x="2578537" y="2578536"/>
                </a:lnTo>
                <a:lnTo>
                  <a:pt x="0" y="25785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366694" y="3091067"/>
            <a:ext cx="2546570" cy="2546570"/>
          </a:xfrm>
          <a:custGeom>
            <a:avLst/>
            <a:gdLst/>
            <a:ahLst/>
            <a:cxnLst/>
            <a:rect l="l" t="t" r="r" b="b"/>
            <a:pathLst>
              <a:path w="2546570" h="2546570">
                <a:moveTo>
                  <a:pt x="0" y="0"/>
                </a:moveTo>
                <a:lnTo>
                  <a:pt x="2546571" y="0"/>
                </a:lnTo>
                <a:lnTo>
                  <a:pt x="2546571" y="2546570"/>
                </a:lnTo>
                <a:lnTo>
                  <a:pt x="0" y="25465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269081" y="6113887"/>
            <a:ext cx="2514604" cy="2514604"/>
          </a:xfrm>
          <a:custGeom>
            <a:avLst/>
            <a:gdLst/>
            <a:ahLst/>
            <a:cxnLst/>
            <a:rect l="l" t="t" r="r" b="b"/>
            <a:pathLst>
              <a:path w="2514604" h="2514604">
                <a:moveTo>
                  <a:pt x="0" y="0"/>
                </a:moveTo>
                <a:lnTo>
                  <a:pt x="2514604" y="0"/>
                </a:lnTo>
                <a:lnTo>
                  <a:pt x="2514604" y="2514605"/>
                </a:lnTo>
                <a:lnTo>
                  <a:pt x="0" y="251460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9464307" y="6062458"/>
            <a:ext cx="2578537" cy="2578537"/>
          </a:xfrm>
          <a:custGeom>
            <a:avLst/>
            <a:gdLst/>
            <a:ahLst/>
            <a:cxnLst/>
            <a:rect l="l" t="t" r="r" b="b"/>
            <a:pathLst>
              <a:path w="2578537" h="2578537">
                <a:moveTo>
                  <a:pt x="0" y="0"/>
                </a:moveTo>
                <a:lnTo>
                  <a:pt x="2578537" y="0"/>
                </a:lnTo>
                <a:lnTo>
                  <a:pt x="2578537" y="2578537"/>
                </a:lnTo>
                <a:lnTo>
                  <a:pt x="0" y="257853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2366694" y="6062458"/>
            <a:ext cx="2578537" cy="2578537"/>
          </a:xfrm>
          <a:custGeom>
            <a:avLst/>
            <a:gdLst/>
            <a:ahLst/>
            <a:cxnLst/>
            <a:rect l="l" t="t" r="r" b="b"/>
            <a:pathLst>
              <a:path w="2578537" h="2578537">
                <a:moveTo>
                  <a:pt x="0" y="0"/>
                </a:moveTo>
                <a:lnTo>
                  <a:pt x="2578537" y="0"/>
                </a:lnTo>
                <a:lnTo>
                  <a:pt x="2578537" y="2578537"/>
                </a:lnTo>
                <a:lnTo>
                  <a:pt x="0" y="257853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428750" y="904875"/>
            <a:ext cx="15430500" cy="1217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Example results: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63977" y="8964845"/>
            <a:ext cx="1154301" cy="49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Clean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50690" y="8964845"/>
            <a:ext cx="1435709" cy="889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Cloudy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(input)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732769" y="8964845"/>
            <a:ext cx="1834316" cy="49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Removed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199496" y="8964845"/>
            <a:ext cx="1154303" cy="49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Clean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986210" y="8964845"/>
            <a:ext cx="1567990" cy="889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Cloudy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(input)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521326" y="8964845"/>
            <a:ext cx="2010113" cy="49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Removed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879636" y="2311344"/>
            <a:ext cx="3637137" cy="49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From </a:t>
            </a:r>
            <a:r>
              <a:rPr lang="en-US" sz="300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test_set</a:t>
            </a:r>
            <a:endParaRPr lang="en-US" sz="3000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078722" y="2323869"/>
            <a:ext cx="3154479" cy="49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From </a:t>
            </a:r>
            <a:r>
              <a:rPr lang="en-US" sz="300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val_set</a:t>
            </a:r>
            <a:endParaRPr lang="en-US" sz="3000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1585" y="2267046"/>
            <a:ext cx="10612858" cy="6646302"/>
          </a:xfrm>
          <a:custGeom>
            <a:avLst/>
            <a:gdLst/>
            <a:ahLst/>
            <a:cxnLst/>
            <a:rect l="l" t="t" r="r" b="b"/>
            <a:pathLst>
              <a:path w="10612858" h="6646302">
                <a:moveTo>
                  <a:pt x="0" y="0"/>
                </a:moveTo>
                <a:lnTo>
                  <a:pt x="10612857" y="0"/>
                </a:lnTo>
                <a:lnTo>
                  <a:pt x="10612857" y="6646303"/>
                </a:lnTo>
                <a:lnTo>
                  <a:pt x="0" y="66463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428750" y="904875"/>
            <a:ext cx="15430500" cy="1217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Quantitative evaluation:</a:t>
            </a:r>
          </a:p>
        </p:txBody>
      </p:sp>
      <p:sp>
        <p:nvSpPr>
          <p:cNvPr id="4" name="AutoShape 4"/>
          <p:cNvSpPr/>
          <p:nvPr/>
        </p:nvSpPr>
        <p:spPr>
          <a:xfrm>
            <a:off x="1457325" y="8808574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2492698" y="7322674"/>
            <a:ext cx="4766602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Our method </a:t>
            </a:r>
            <a:r>
              <a:rPr lang="en-US" sz="30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outperforms ALL </a:t>
            </a: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existing models on the Sen2-MTC dataset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492698" y="2415638"/>
            <a:ext cx="4452169" cy="728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8"/>
              </a:lnSpc>
              <a:spcBef>
                <a:spcPct val="0"/>
              </a:spcBef>
            </a:pPr>
            <a:r>
              <a:rPr lang="en-US" sz="212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Quantitative evaluation table from Liu et al. (2025)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63291" y="4941353"/>
            <a:ext cx="1083986" cy="721078"/>
            <a:chOff x="0" y="0"/>
            <a:chExt cx="812800" cy="5406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540682"/>
            </a:xfrm>
            <a:custGeom>
              <a:avLst/>
              <a:gdLst/>
              <a:ahLst/>
              <a:cxnLst/>
              <a:rect l="l" t="t" r="r" b="b"/>
              <a:pathLst>
                <a:path w="812800" h="540682">
                  <a:moveTo>
                    <a:pt x="812800" y="270341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37482"/>
                  </a:lnTo>
                  <a:lnTo>
                    <a:pt x="406400" y="337482"/>
                  </a:lnTo>
                  <a:lnTo>
                    <a:pt x="406400" y="540682"/>
                  </a:lnTo>
                  <a:lnTo>
                    <a:pt x="812800" y="2703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55575"/>
              <a:ext cx="711200" cy="1819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28750" y="904875"/>
            <a:ext cx="15430500" cy="1217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Implication: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28750" y="2703086"/>
            <a:ext cx="8970690" cy="2108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More accurate environmental analysis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Helps ML models trained on satellite imagery</a:t>
            </a:r>
          </a:p>
          <a:p>
            <a:pPr marL="647700" lvl="1" indent="-323850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Makes satellite data more reliable overall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67522" y="5006617"/>
            <a:ext cx="9696078" cy="31854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Downstream adaptations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Tasks on satellite imagery &amp; remote </a:t>
            </a:r>
            <a:r>
              <a:rPr lang="en-US" altLang="zh-CN" sz="30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</a:t>
            </a:r>
            <a:r>
              <a:rPr lang="en-US" sz="30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ensoring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Current: manually filter out cloudy data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With robust cloud removal methods:</a:t>
            </a:r>
          </a:p>
          <a:p>
            <a:pPr marL="1295400" lvl="2" indent="-431800">
              <a:lnSpc>
                <a:spcPts val="4200"/>
              </a:lnSpc>
              <a:buFont typeface="Arial"/>
              <a:buChar char="⚬"/>
            </a:pPr>
            <a:r>
              <a:rPr lang="en-US" sz="30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Increase data availability</a:t>
            </a:r>
          </a:p>
          <a:p>
            <a:pPr marL="1295400" lvl="2" indent="-431800">
              <a:lnSpc>
                <a:spcPts val="4200"/>
              </a:lnSpc>
              <a:buFont typeface="Arial"/>
              <a:buChar char="⚬"/>
            </a:pPr>
            <a:r>
              <a:rPr lang="en-US" sz="30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Better monitoring on diverse missions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640</Words>
  <Application>Microsoft Office PowerPoint</Application>
  <PresentationFormat>Custom</PresentationFormat>
  <Paragraphs>100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Arial</vt:lpstr>
      <vt:lpstr>Open Sauce</vt:lpstr>
      <vt:lpstr>Open Sauce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Multi-Temporal Diffusion Model for Cloud Removal in Satellite Imagery</dc:title>
  <cp:lastModifiedBy>Yuxuan Huang</cp:lastModifiedBy>
  <cp:revision>8</cp:revision>
  <dcterms:created xsi:type="dcterms:W3CDTF">2006-08-16T00:00:00Z</dcterms:created>
  <dcterms:modified xsi:type="dcterms:W3CDTF">2025-12-09T05:21:48Z</dcterms:modified>
  <dc:identifier>DAG69jUsdBw</dc:identifier>
</cp:coreProperties>
</file>